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49" r:id="rId2"/>
    <p:sldMasterId id="2147483650" r:id="rId3"/>
  </p:sldMasterIdLst>
  <p:notesMasterIdLst>
    <p:notesMasterId r:id="rId20"/>
  </p:notesMasterIdLst>
  <p:handoutMasterIdLst>
    <p:handoutMasterId r:id="rId21"/>
  </p:handoutMasterIdLst>
  <p:sldIdLst>
    <p:sldId id="256" r:id="rId4"/>
    <p:sldId id="356" r:id="rId5"/>
    <p:sldId id="357" r:id="rId6"/>
    <p:sldId id="366" r:id="rId7"/>
    <p:sldId id="358" r:id="rId8"/>
    <p:sldId id="359" r:id="rId9"/>
    <p:sldId id="360" r:id="rId10"/>
    <p:sldId id="361" r:id="rId11"/>
    <p:sldId id="362" r:id="rId12"/>
    <p:sldId id="363" r:id="rId13"/>
    <p:sldId id="364" r:id="rId14"/>
    <p:sldId id="352" r:id="rId15"/>
    <p:sldId id="365" r:id="rId16"/>
    <p:sldId id="346" r:id="rId17"/>
    <p:sldId id="323" r:id="rId18"/>
    <p:sldId id="367" r:id="rId19"/>
  </p:sldIdLst>
  <p:sldSz cx="9144000" cy="6858000" type="screen4x3"/>
  <p:notesSz cx="6858000" cy="9144000"/>
  <p:defaultTextStyle>
    <a:defPPr>
      <a:defRPr lang="en-US"/>
    </a:defPPr>
    <a:lvl1pPr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3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3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3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3200" kern="1200">
        <a:solidFill>
          <a:srgbClr val="000000"/>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xmlns="">
        <p15:guide id="1" orient="horz" pos="2208">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BBD46"/>
    <a:srgbClr val="456AAB"/>
    <a:srgbClr val="FF2DC8"/>
    <a:srgbClr val="FF000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147" autoAdjust="0"/>
  </p:normalViewPr>
  <p:slideViewPr>
    <p:cSldViewPr showGuides="1">
      <p:cViewPr varScale="1">
        <p:scale>
          <a:sx n="51" d="100"/>
          <a:sy n="51" d="100"/>
        </p:scale>
        <p:origin x="-1920" y="-84"/>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2736" y="1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002A56D0-FE7C-4696-8171-5B95B0606FD3}" type="datetime1">
              <a:rPr lang="en-US"/>
              <a:pPr>
                <a:defRPr/>
              </a:pPr>
              <a:t>3/21/2014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0C1CBAB-36C8-44A4-BACE-4B257504A28E}" type="slidenum">
              <a:rPr lang="en-US"/>
              <a:pPr>
                <a:defRPr/>
              </a:pPr>
              <a:t>‹#›</a:t>
            </a:fld>
            <a:endParaRPr lang="en-US"/>
          </a:p>
        </p:txBody>
      </p:sp>
    </p:spTree>
    <p:extLst>
      <p:ext uri="{BB962C8B-B14F-4D97-AF65-F5344CB8AC3E}">
        <p14:creationId xmlns:p14="http://schemas.microsoft.com/office/powerpoint/2010/main" xmlns="" val="21924158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xmlns="" val="3913086609"/>
      </p:ext>
    </p:extLst>
  </p:cSld>
  <p:clrMap bg1="lt1" tx1="dk1" bg2="lt2" tx2="dk2" accent1="accent1" accent2="accent2" accent3="accent3" accent4="accent4" accent5="accent5" accent6="accent6" hlink="hlink" folHlink="folHlink"/>
  <p:hf hdr="0" ftr="0"/>
  <p:notesStyle>
    <a:lvl1pPr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1pPr>
    <a:lvl2pPr marL="223838" indent="171450" algn="l" rtl="0" eaLnBrk="0" fontAlgn="base" hangingPunct="0">
      <a:spcBef>
        <a:spcPct val="0"/>
      </a:spcBef>
      <a:spcAft>
        <a:spcPct val="0"/>
      </a:spcAft>
      <a:buFont typeface="Arial" pitchFamily="34" charset="0"/>
      <a:buChar char="•"/>
      <a:defRPr sz="1200" kern="1200">
        <a:solidFill>
          <a:schemeClr val="tx1"/>
        </a:solidFill>
        <a:latin typeface="Arial"/>
        <a:ea typeface="MS PGothic" pitchFamily="34" charset="-128"/>
        <a:cs typeface="MS PGothic" pitchFamily="34" charset="-128"/>
      </a:defRPr>
    </a:lvl2pPr>
    <a:lvl3pPr marL="11430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3pPr>
    <a:lvl4pPr marL="16002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4pPr>
    <a:lvl5pPr marL="20574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solidFill>
            <a:srgbClr val="FFFFFF"/>
          </a:solidFill>
          <a:ln/>
        </p:spPr>
      </p:sp>
      <p:sp>
        <p:nvSpPr>
          <p:cNvPr id="23555"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Τι είναι τα διαδικτυακά παιχνίδια; Ποιες οι διαφορές τους με τα μη διαδικτυακά παιχνίδια και για ποιο λόγο είναι τόσο δημοφιλή; Τι τύπους παικτών συναντά κανείς και πως διαμορφώνονται τα κίνητρα τους; Δημιουργούν τα παιχνίδια αυτά εξάρτηση; Με τι είδους δυσκολίες συνδέεται η κατάχρηση των παιχνιδιών; Ποιες ακατάλληλες συμπεριφορές μπορεί κανείς να συναντήσει σε έναν εικονικό κόσμο παιχνιδιού; Πώς θα αντιληφθεί ο γονέας ή ο εκπαιδευτικός ότι το παιδί έχει αρχίσει να καταχράται τα παιχνίδια; Τι πρέπει να κάνει ο γονιός ή ο εκπαιδευτικός σε περίπτωση που αντιληφθεί ότι το παιδί καταχράται τα διαδικτυακά παιχνίδια; Είναι τα παιχνίδια ανεξέλεγκτα; Είναι ωφέλιμο να παίζει ένα παιδί ή έφηβος διαδικτυακά παιχνίδια; </a:t>
            </a:r>
            <a:endParaRPr lang="en-US" sz="1200" b="0" strike="noStrike" kern="120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smtClean="0">
                <a:latin typeface="Segoe UI" pitchFamily="34" charset="0"/>
                <a:ea typeface="Segoe UI" pitchFamily="34" charset="0"/>
                <a:cs typeface="Segoe UI" pitchFamily="34" charset="0"/>
              </a:rPr>
              <a:t>1</a:t>
            </a:r>
            <a:endParaRPr lang="en-US" sz="2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80211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Η επικοινωνία με το παιδί είναι ο ακρογωνιαίος λίθος της εμπιστοσύνης που πρέπει να υπάρχει, η οποία θα φέρει τους γονείς συμμάχους στην προσπάθεια για απεγκλωβισμό από τον διαδικτυακό κόσμο. Οι γονείς θα πρέπει να έχουν τακτική επαφή με τους καθηγητές και αλλά σημαντικά πρόσωπα φροντίδας, προκειμένου να τηρείται μια κοινή γραμμή σε κάποια βασικά θέματα συμπεριφοράς και τη θέσπιση ορίων και κανόνων, καθώς επίσης και για να παρατηρείται η συμπεριφορά του παιδιού/ εφήβου σε διαφορετικά πλαίσια. Τέλος, ο εξειδικευμένος ειδικός ψυχικής υγείας, θα αξιολογήσει την κατάσταση και θα εφαρμόσει συγκεκριμένες τεχνικές προκειμένου να καταφέρει το ίδιο το άτομο να επαναπροσδιορίσει την εμπλοκή του με τα διαδικτυακά παιχνίδια και να ελαττώσει, σταδιακά, τις ώρες παιχνιδιού. Για να γίνει αυτό, θα πρέπει να έχει σύμμαχους, τόσο το συγγενικό περιβάλλον, όσο και τους δασκάλους/ καθηγητές. </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Η σημαντικότατη λεπτομέρεια που πρέπει να γνωρίζουν γονείς και εκπαιδευτικοί είναι, πως τα επώνυμα παιχνίδια, τα οποία απαιτούν μηνιαία συνδρομή ή κάποιου άλλου είδους καταβολή χρημάτων, είναι πολύ πιο ασφαλή σε σχέση με τα ανεπίσημα, </a:t>
            </a:r>
            <a:r>
              <a:rPr lang="el-GR" dirty="0" smtClean="0"/>
              <a:t>«πειρατικά» και αυτό διότι, οι εταιρείες εγγυώνται την προστασία του χρήστη από οποιαδήποτε επικίνδυνη ή προσβλητική συμπεριφορά. Σε κάθε περίπτωση, δεν θα πρέπει να επαφίεται η ασφάλεια του παιδιού ή εφήβου στις διαθέσεις οποιασδήποτε εταιρείας, παρά στις ενέργειες των γονέων και εκπαιδευτικών. Σε θεσμικό επίπεδο, η Πανευρωπαϊκή Πληροφόρηση για Παιχνίδια (Pan European Gaming Information- PEGI) είναι υπεύθυνη για τη βαθμολόγηση των παιχνιδιών, ανάλογα με την καταλληλότητα τους, και την αντίστοιχη κατηγοριοποίηση. Η κατηγοριοποίηση αυτή γίνεται σε πέντε ηλικιακές ομάδες (3,7, 12,16,18) με κάθε αριθμό να δηλώνει την ελάχιστη ηλικία καταλληλότητας. Όπως προαναφέρθηκε, από τη στιγμή που κάθε παιχνίδι αναγράφει επάνω την ελάχιστη ηλικία που πρέπει να έχει ο παίκτης, πρέπει οι γονείς και οι εκπαιδευτικοί να ελέγχουν κατά πόσο τα όρια τηρούνται. </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5207000" y="304800"/>
            <a:ext cx="1422400" cy="1066800"/>
          </a:xfrm>
          <a:ln/>
        </p:spPr>
      </p:sp>
      <p:sp>
        <p:nvSpPr>
          <p:cNvPr id="10243" name="Rectangle 3"/>
          <p:cNvSpPr>
            <a:spLocks noGrp="1" noChangeArrowheads="1"/>
          </p:cNvSpPr>
          <p:nvPr>
            <p:ph type="body" idx="1"/>
          </p:nvPr>
        </p:nvSpPr>
        <p:spPr>
          <a:xfrm>
            <a:off x="152400" y="304800"/>
            <a:ext cx="6477000" cy="8382000"/>
          </a:xfrm>
          <a:ln/>
        </p:spPr>
        <p:txBody>
          <a:bodyPr/>
          <a:lstStyle/>
          <a:p>
            <a:r>
              <a:rPr lang="en-US" sz="1000" b="0" i="1" strike="noStrike" kern="1200" baseline="0" dirty="0" smtClean="0">
                <a:solidFill>
                  <a:schemeClr val="tx1"/>
                </a:solidFill>
                <a:effectLst/>
                <a:latin typeface="Segoe UI" pitchFamily="34" charset="0"/>
                <a:ea typeface="Segoe UI" pitchFamily="34" charset="0"/>
                <a:cs typeface="Segoe UI" pitchFamily="34" charset="0"/>
                <a:sym typeface="Wingdings" pitchFamily="2" charset="2"/>
              </a:rPr>
              <a:t>Κα</a:t>
            </a:r>
            <a:r>
              <a:rPr lang="en-US" sz="1000" b="0" i="1" strike="noStrike" kern="1200" baseline="0" dirty="0" err="1" smtClean="0">
                <a:solidFill>
                  <a:schemeClr val="tx1"/>
                </a:solidFill>
                <a:effectLst/>
                <a:latin typeface="Segoe UI" pitchFamily="34" charset="0"/>
                <a:ea typeface="Segoe UI" pitchFamily="34" charset="0"/>
                <a:cs typeface="Segoe UI" pitchFamily="34" charset="0"/>
                <a:sym typeface="Wingdings" pitchFamily="2" charset="2"/>
              </a:rPr>
              <a:t>νάλι</a:t>
            </a:r>
            <a:r>
              <a:rPr lang="en-US" sz="1000" b="0" i="1" strike="noStrike" kern="1200" baseline="0" dirty="0" smtClean="0">
                <a:solidFill>
                  <a:schemeClr val="tx1"/>
                </a:solidFill>
                <a:effectLst/>
                <a:latin typeface="Segoe UI" pitchFamily="34" charset="0"/>
                <a:ea typeface="Segoe UI" pitchFamily="34" charset="0"/>
                <a:cs typeface="Segoe UI" pitchFamily="34" charset="0"/>
                <a:sym typeface="Wingdings" pitchFamily="2" charset="2"/>
              </a:rPr>
              <a:t> </a:t>
            </a:r>
            <a:r>
              <a:rPr lang="en-US" sz="1000" b="0" i="1" strike="noStrike" kern="1200" baseline="0" dirty="0" err="1" smtClean="0">
                <a:solidFill>
                  <a:schemeClr val="tx1"/>
                </a:solidFill>
                <a:effectLst/>
                <a:latin typeface="Segoe UI" pitchFamily="34" charset="0"/>
                <a:ea typeface="Segoe UI" pitchFamily="34" charset="0"/>
                <a:cs typeface="Segoe UI" pitchFamily="34" charset="0"/>
                <a:sym typeface="Wingdings" pitchFamily="2" charset="2"/>
              </a:rPr>
              <a:t>Βίντεο</a:t>
            </a:r>
            <a:r>
              <a:rPr lang="en-US" sz="1000" b="0" i="1" strike="noStrike" kern="1200" baseline="0" dirty="0" smtClean="0">
                <a:solidFill>
                  <a:schemeClr val="tx1"/>
                </a:solidFill>
                <a:effectLst/>
                <a:latin typeface="Segoe UI" pitchFamily="34" charset="0"/>
                <a:ea typeface="Segoe UI" pitchFamily="34" charset="0"/>
                <a:cs typeface="Segoe UI" pitchFamily="34" charset="0"/>
                <a:sym typeface="Wingdings" pitchFamily="2" charset="2"/>
              </a:rPr>
              <a:t> http://www.youtube.com/user/PEGIgames </a:t>
            </a:r>
          </a:p>
          <a:p>
            <a:r>
              <a:rPr lang="en-US" sz="1000" b="0" i="1" strike="noStrike" kern="1200" baseline="0" dirty="0" err="1" smtClean="0">
                <a:solidFill>
                  <a:schemeClr val="tx1"/>
                </a:solidFill>
                <a:effectLst/>
                <a:latin typeface="Segoe UI" pitchFamily="34" charset="0"/>
                <a:ea typeface="Segoe UI" pitchFamily="34" charset="0"/>
                <a:cs typeface="Segoe UI" pitchFamily="34" charset="0"/>
                <a:sym typeface="Wingdings" pitchFamily="2" charset="2"/>
              </a:rPr>
              <a:t>Συγκεκριμένο</a:t>
            </a:r>
            <a:r>
              <a:rPr lang="en-US" sz="1000" b="0" i="1" strike="noStrike" kern="1200" baseline="0" dirty="0" smtClean="0">
                <a:solidFill>
                  <a:schemeClr val="tx1"/>
                </a:solidFill>
                <a:effectLst/>
                <a:latin typeface="Segoe UI" pitchFamily="34" charset="0"/>
                <a:ea typeface="Segoe UI" pitchFamily="34" charset="0"/>
                <a:cs typeface="Segoe UI" pitchFamily="34" charset="0"/>
                <a:sym typeface="Wingdings" pitchFamily="2" charset="2"/>
              </a:rPr>
              <a:t> β</a:t>
            </a:r>
            <a:r>
              <a:rPr lang="en-US" sz="1000" b="0" i="1" strike="noStrike" kern="1200" baseline="0" dirty="0" err="1" smtClean="0">
                <a:solidFill>
                  <a:schemeClr val="tx1"/>
                </a:solidFill>
                <a:effectLst/>
                <a:latin typeface="Segoe UI" pitchFamily="34" charset="0"/>
                <a:ea typeface="Segoe UI" pitchFamily="34" charset="0"/>
                <a:cs typeface="Segoe UI" pitchFamily="34" charset="0"/>
                <a:sym typeface="Wingdings" pitchFamily="2" charset="2"/>
              </a:rPr>
              <a:t>ίντεο</a:t>
            </a:r>
            <a:r>
              <a:rPr lang="en-US" sz="1000" b="0" i="1" strike="noStrike" kern="1200" baseline="0" dirty="0" smtClean="0">
                <a:solidFill>
                  <a:schemeClr val="tx1"/>
                </a:solidFill>
                <a:effectLst/>
                <a:latin typeface="Segoe UI" pitchFamily="34" charset="0"/>
                <a:ea typeface="Segoe UI" pitchFamily="34" charset="0"/>
                <a:cs typeface="Segoe UI" pitchFamily="34" charset="0"/>
                <a:sym typeface="Wingdings" pitchFamily="2" charset="2"/>
              </a:rPr>
              <a:t> http://youtu.be/1-zLrjDpH34 </a:t>
            </a: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6</a:t>
            </a:r>
          </a:p>
        </p:txBody>
      </p:sp>
    </p:spTree>
    <p:extLst>
      <p:ext uri="{BB962C8B-B14F-4D97-AF65-F5344CB8AC3E}">
        <p14:creationId xmlns:p14="http://schemas.microsoft.com/office/powerpoint/2010/main" xmlns="" val="266350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Οι κύριες κατηγορίες που εντοπίζονται τα οφέλη είναι η κοινωνικοποίηση, αφού τα άτομα αλληλεπιδρούν με εκατοντάδες χρήστες, η βελτίωση αισθητηριακών χαρακτηριστικών (π.χ. όραση, χρόνος αντίδρασης) και το πεδίο της μάθησης, καθώς τα παιχνίδια είναι ένα εξαιρετικό εργαλείο εκμάθησης γνώσεων και δεξιοτήτων και για το λόγο αυτό, τα τελευταία χρόνια, σχεδιάζονται ειδικά παιχνίδια. Σχετικά με την κοινωνικοποίηση, στα διαδικτυακά παιχνίδια βρίσκουν «καταφύγιο» πολλοί παίκτες με κάποια σωματική ή ψυχική αναπηρία  και με διάφορες κοινωνικές δυσκολίες (π.χ. κοινωνική φοβία). Τέλος, να σημειωθεί, ότι τα διαδικτυακά παιχνίδια μπορούν να χρησιμοποιηθούν και για θεραπευτικούς σκοπούς από τους ειδικούς ψυχικής υγείας.</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295275" y="4343400"/>
            <a:ext cx="5876925" cy="4619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dirty="0"/>
          </a:p>
        </p:txBody>
      </p:sp>
      <p:sp>
        <p:nvSpPr>
          <p:cNvPr id="5" name="TextBox 4"/>
          <p:cNvSpPr txBox="1"/>
          <p:nvPr/>
        </p:nvSpPr>
        <p:spPr>
          <a:xfrm>
            <a:off x="6400800" y="8667690"/>
            <a:ext cx="457200" cy="400110"/>
          </a:xfrm>
          <a:prstGeom prst="rect">
            <a:avLst/>
          </a:prstGeom>
          <a:noFill/>
        </p:spPr>
        <p:txBody>
          <a:bodyPr wrap="square" rtlCol="0">
            <a:spAutoFit/>
          </a:bodyPr>
          <a:lstStyle/>
          <a:p>
            <a:r>
              <a:rPr lang="en-US" sz="2000" dirty="0" smtClean="0">
                <a:latin typeface="Segoe UI" pitchFamily="34" charset="0"/>
                <a:ea typeface="Segoe UI" pitchFamily="34" charset="0"/>
                <a:cs typeface="Segoe UI" pitchFamily="34" charset="0"/>
              </a:rPr>
              <a:t>19</a:t>
            </a:r>
            <a:endParaRPr lang="en-US" sz="2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423539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ΕΠΙΜΥΘΙΟ</a:t>
            </a:r>
            <a:endParaRPr lang="el-GR" dirty="0" smtClean="0"/>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smtClean="0">
                <a:latin typeface="Segoe UI" pitchFamily="34" charset="0"/>
                <a:ea typeface="Segoe UI" pitchFamily="34" charset="0"/>
                <a:cs typeface="Segoe UI" pitchFamily="34" charset="0"/>
              </a:rPr>
              <a:t>20</a:t>
            </a:r>
            <a:endParaRPr lang="en-US" sz="2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88939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smtClean="0"/>
              <a:t>Κείμενο</a:t>
            </a:r>
            <a:r>
              <a:rPr lang="en-US" dirty="0" smtClean="0"/>
              <a:t>: </a:t>
            </a:r>
            <a:r>
              <a:rPr lang="el-GR" dirty="0" smtClean="0"/>
              <a:t>Μακρής Ευάγγελος, </a:t>
            </a:r>
            <a:r>
              <a:rPr lang="el-GR" dirty="0" smtClean="0"/>
              <a:t>M.Sc</a:t>
            </a:r>
            <a:r>
              <a:rPr lang="en-US" dirty="0" smtClean="0"/>
              <a:t>, </a:t>
            </a:r>
            <a:r>
              <a:rPr lang="el-GR" dirty="0" smtClean="0"/>
              <a:t>Κλινικός </a:t>
            </a:r>
            <a:r>
              <a:rPr lang="el-GR" dirty="0" smtClean="0"/>
              <a:t>Ψυχολόγος, Υπ. Διδάκτωρ Παντείου Πανεπιστημίου</a:t>
            </a:r>
            <a:br>
              <a:rPr lang="el-GR" dirty="0" smtClean="0"/>
            </a:br>
            <a:r>
              <a:rPr lang="el-GR" dirty="0" smtClean="0"/>
              <a:t>Μέλος Ελληνικής Εταιρείας Μελέτης της Διαταραχής Εθισμού στο Διαδίκτυο</a:t>
            </a:r>
            <a:endParaRPr lang="en-US" dirty="0" smtClean="0"/>
          </a:p>
          <a:p>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err="1" smtClean="0">
                <a:solidFill>
                  <a:schemeClr val="tx1"/>
                </a:solidFill>
                <a:effectLst/>
                <a:latin typeface="Segoe UI" pitchFamily="34" charset="0"/>
                <a:ea typeface="Segoe UI" pitchFamily="34" charset="0"/>
                <a:cs typeface="Segoe UI" pitchFamily="34" charset="0"/>
              </a:rPr>
              <a:t>Προσ</a:t>
            </a:r>
            <a:r>
              <a:rPr lang="en-US" sz="1200" kern="1200" dirty="0" smtClean="0">
                <a:solidFill>
                  <a:schemeClr val="tx1"/>
                </a:solidFill>
                <a:effectLst/>
                <a:latin typeface="Segoe UI" pitchFamily="34" charset="0"/>
                <a:ea typeface="Segoe UI" pitchFamily="34" charset="0"/>
                <a:cs typeface="Segoe UI" pitchFamily="34" charset="0"/>
              </a:rPr>
              <a:t>αρμογή</a:t>
            </a:r>
            <a:r>
              <a:rPr lang="en-US" sz="1200" kern="1200" baseline="0" dirty="0" smtClean="0">
                <a:solidFill>
                  <a:schemeClr val="tx1"/>
                </a:solidFill>
                <a:effectLst/>
                <a:latin typeface="Segoe UI" pitchFamily="34" charset="0"/>
                <a:ea typeface="Segoe UI" pitchFamily="34" charset="0"/>
                <a:cs typeface="Segoe UI" pitchFamily="34" charset="0"/>
              </a:rPr>
              <a:t> κειμένου  - επιμέλεια παρουσίασης: Α. </a:t>
            </a:r>
            <a:r>
              <a:rPr lang="en-US" sz="1200" kern="1200" baseline="0" dirty="0" err="1" smtClean="0">
                <a:solidFill>
                  <a:schemeClr val="tx1"/>
                </a:solidFill>
                <a:effectLst/>
                <a:latin typeface="Segoe UI" pitchFamily="34" charset="0"/>
                <a:ea typeface="Segoe UI" pitchFamily="34" charset="0"/>
                <a:cs typeface="Segoe UI" pitchFamily="34" charset="0"/>
              </a:rPr>
              <a:t>Λού</a:t>
            </a:r>
            <a:r>
              <a:rPr lang="en-US" sz="1200" kern="1200" baseline="0" dirty="0" smtClean="0">
                <a:solidFill>
                  <a:schemeClr val="tx1"/>
                </a:solidFill>
                <a:effectLst/>
                <a:latin typeface="Segoe UI" pitchFamily="34" charset="0"/>
                <a:ea typeface="Segoe UI" pitchFamily="34" charset="0"/>
                <a:cs typeface="Segoe UI" pitchFamily="34" charset="0"/>
              </a:rPr>
              <a:t>βρης, Υπεύθυνος ενημερωτικού κόμβου “Ασφάλεια στο Διαδίκτυο” ΠΣΔ.</a:t>
            </a:r>
            <a:endParaRPr lang="en-US" sz="1200" kern="1200" dirty="0" smtClean="0">
              <a:solidFill>
                <a:schemeClr val="tx1"/>
              </a:solidFill>
              <a:effectLst/>
              <a:latin typeface="Segoe UI" pitchFamily="34" charset="0"/>
              <a:ea typeface="Segoe UI" pitchFamily="34" charset="0"/>
              <a:cs typeface="Segoe UI" pitchFamily="34" charset="0"/>
            </a:endParaRPr>
          </a:p>
          <a:p>
            <a:endParaRPr lang="el-GR" dirty="0" smtClean="0"/>
          </a:p>
          <a:p>
            <a:r>
              <a:rPr lang="el-GR" dirty="0" smtClean="0"/>
              <a:t>Το κείμενο </a:t>
            </a:r>
            <a:r>
              <a:rPr lang="en-US" dirty="0" smtClean="0"/>
              <a:t>και η πα</a:t>
            </a:r>
            <a:r>
              <a:rPr lang="en-US" dirty="0" err="1" smtClean="0"/>
              <a:t>ρουσί</a:t>
            </a:r>
            <a:r>
              <a:rPr lang="en-US" dirty="0" smtClean="0"/>
              <a:t>αση</a:t>
            </a:r>
            <a:r>
              <a:rPr lang="en-US" baseline="0" dirty="0" smtClean="0"/>
              <a:t> </a:t>
            </a:r>
            <a:r>
              <a:rPr lang="el-GR" dirty="0" smtClean="0"/>
              <a:t>μπορ</a:t>
            </a:r>
            <a:r>
              <a:rPr lang="en-US" dirty="0" err="1" smtClean="0"/>
              <a:t>ούν</a:t>
            </a:r>
            <a:r>
              <a:rPr lang="el-GR" dirty="0" smtClean="0"/>
              <a:t> να αναπαραχθ</a:t>
            </a:r>
            <a:r>
              <a:rPr lang="en-US" dirty="0" err="1" smtClean="0"/>
              <a:t>ούν</a:t>
            </a:r>
            <a:r>
              <a:rPr lang="el-GR" dirty="0" smtClean="0"/>
              <a:t> ελεύθερα </a:t>
            </a:r>
            <a:r>
              <a:rPr lang="el-GR" smtClean="0"/>
              <a:t>υπό </a:t>
            </a:r>
            <a:r>
              <a:rPr lang="el-GR" smtClean="0"/>
              <a:t>την </a:t>
            </a:r>
            <a:r>
              <a:rPr lang="el-GR" dirty="0" smtClean="0"/>
              <a:t>προϋπόθεση αναφοράς του συγγραφέα </a:t>
            </a:r>
            <a:r>
              <a:rPr lang="el-GR" dirty="0" smtClean="0"/>
              <a:t>της Εταιρείας,</a:t>
            </a:r>
            <a:br>
              <a:rPr lang="el-GR" dirty="0" smtClean="0"/>
            </a:br>
            <a:r>
              <a:rPr lang="el-GR" baseline="0" dirty="0" smtClean="0"/>
              <a:t>καθώς </a:t>
            </a:r>
            <a:r>
              <a:rPr lang="en-US" baseline="0" dirty="0" err="1" smtClean="0"/>
              <a:t>και</a:t>
            </a:r>
            <a:r>
              <a:rPr lang="en-US" baseline="0" dirty="0" smtClean="0"/>
              <a:t> </a:t>
            </a:r>
            <a:r>
              <a:rPr lang="en-US" baseline="0" dirty="0" err="1" smtClean="0"/>
              <a:t>του</a:t>
            </a:r>
            <a:r>
              <a:rPr lang="en-US" baseline="0" dirty="0" smtClean="0"/>
              <a:t> site http://internet-safety.sch.gr </a:t>
            </a:r>
            <a:endParaRPr lang="el-GR" dirty="0" smtClean="0"/>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smtClean="0">
                <a:latin typeface="Segoe UI" pitchFamily="34" charset="0"/>
                <a:ea typeface="Segoe UI" pitchFamily="34" charset="0"/>
                <a:cs typeface="Segoe UI" pitchFamily="34" charset="0"/>
              </a:rPr>
              <a:t>20</a:t>
            </a:r>
            <a:endParaRPr lang="en-US" sz="20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88939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Κάποια </a:t>
            </a:r>
            <a:r>
              <a:rPr lang="el-GR" dirty="0" smtClean="0"/>
              <a:t>αρκετά διαδεδομένα παιχνίδια μπορεί να παίζονται διαδικτυακά, αλλά δεν είναι αμιγώς διαδικτυακά, μπορούν να παιχτούν και σε ατομικό υπολογιστή ή τοπικό δίκτυο (LAN). Παραδείγματα πολύ γνωστών MMORPGs είναι το World of Warcraft (WοW), Lineage, Warhammer Online, Guild Wars, Lord of the Rings Online κ.α. Παιχνίδια που παίζονται όχι αποκλειστικά διαδικτυακά, αλλά είναι ιδιαίτερα δημοφιλή είναι τα Warcraft, Counter Strike, DoTA κ.α. Φυσικά υπάρχουν διαδικτυακά παιχνίδια που δεν ανήκουν στις παραπάνω κατηγορίες, όπως το Second Life. Τα στοιχεία που θα ακολουθήσουν αναφέρονται σε έρευνες πάνω σε MMORPGs, όμως αφορούν κάθε είδος διαδικτυακού παιχνιδιού</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sz="1200" b="0" i="0" strike="noStrike" kern="1200" baseline="0" dirty="0" smtClean="0">
                <a:solidFill>
                  <a:schemeClr val="tx1"/>
                </a:solidFill>
                <a:effectLst/>
                <a:latin typeface="Segoe UI" pitchFamily="34" charset="0"/>
                <a:ea typeface="Segoe UI" pitchFamily="34" charset="0"/>
                <a:cs typeface="Segoe UI" pitchFamily="34" charset="0"/>
              </a:rPr>
              <a:t>Ακολουθεί και άλλη διαφάνεια στην ίδια ερώτηση.</a:t>
            </a:r>
            <a:endParaRPr lang="en-US" sz="1200" b="0" i="0" strike="no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sz="1200" dirty="0" smtClean="0"/>
              <a:t>Σύστημα συνεχών ανταμοιβών/ενισχύσεων  = ολοκληρώνω μια αποστολή, παίρνω ένα βραβείο και πηγαίνω για την επόμενη αποστολή και το επόμενο βραβείο.</a:t>
            </a:r>
            <a:endParaRPr lang="el-GR" dirty="0" smtClean="0"/>
          </a:p>
          <a:p>
            <a:r>
              <a:rPr lang="el-GR" sz="1200" dirty="0" smtClean="0"/>
              <a:t>Τα τελευταία χρόνια αποτελούν μια ξεχωριστή μόδα για τους νέους (και όχι μόνο) ανθρώπους. </a:t>
            </a:r>
            <a:r>
              <a:rPr lang="el-GR" dirty="0" smtClean="0"/>
              <a:t>Άλλωστε</a:t>
            </a:r>
            <a:r>
              <a:rPr lang="el-GR" dirty="0" smtClean="0"/>
              <a:t>, δεν θα πρέπει να παραβλέπει κανείς την κατεξοχήν κοινωνική φύση του διαδικτύου, η οποία παίζει πάρα πολύ μεγάλο ρόλο στην εξάπλωση των περισσότερων διαδικτυακών δραστηριοτήτων.</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Σημαντικότατο ρόλο στη συμπεριφορά και τον τρόπο παιχνιδιού παίζουν τα κίνητρα των παικτών, δηλαδή οι λόγοι για τους οποίους παίζει κανείς ένα διαδικτυακό παιχνίδι, ακόμη περισσότερο αν σκεφτεί κανείς ότι για πολλούς χρήστες το παιχνίδι παίζει καταλυτικό ρόλο στη ζωή τους, είτε σαν βασική ασχολία, είτε σαν αυτοσκοπός. Αυτός είναι και ο λόγος που η έρευνα έχει εστιάσει αρκετά πάνω σε αυτό το κομμάτι. Θα μπορούσε να πει κανείς ότι τα κίνητρα των παικτών είναι όμοια με αυτά της πραγματικής ζωής: υπάρχουν κίνητρα καθαρά ατομικά, καθαρά κοινωνικά ή συνδυασμένα. Κίνητρα θετικά, αρνητικά και διφορούμενα. Χαρακτηριστικό είναι ότι παρατηρείται μια εξέλιξη των κινήτρων μέσα στο παιχνίδι (από το ατομικό στο κοινωνικό) και ότι, τις περισσότερες φορές, το αρχικό κίνητρο είναι η περιέργεια ή η ψυχαγωγία, η οποία θα εξελιχθεί σε κάποια πολυπλοκότερη συμπεριφορά. Άλλες πάλι φορές, το παιχνίδι χρησιμεύει στην ικανοποίηση συγκεκριμένων κινήτρων, τα οποία προϋπάρχουν της ενασχόλησης με τους ψηφιακούς κόσμους</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Στη διαδικασία αυτή συμβάλλουν και τα παιχνίδια, καθώς αν θέλει κανείς να διακριθεί σε αυτά, χρειάζεται να δαπανήσει αρκετές ώρες την εβδομάδα. Συγκεκριμένα, προτείνεται ότι αν κάποιος παίζει 40 ώρες την εβδομάδα, είναι σίγουρο ότι θα έχει αρνητικές επιπτώσεις στην καθημερινότητα του και θεωρείται εθισμένος. Σε κάθε περίπτωση πρέπει να γίνεται σαφής διάκριση μεταξύ ενασχόλησης, εντατικής ενασχόλησης και εξάρτησης.</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Σε επίπεδο ψυχικής υγείας και λειτουργίας, ο εθισμός στα παιχνίδια συσχετίζεται με Διαταραχή Ελλειμματικής Προσοχής, με αισθήματα μοναξιάς και κενού, Κατάθλιψη, νευρωτισμό, αποφευκτική συμπεριφορά και άλλα προβλήματα που δεν αργούν να γίνουν εμφανή στο άτομο. Σε επίπεδο συμπεριφοράς, πολύ συχνά είναι τα ξεσπάσματα θυμού, τα οποία μπορούν να λάβουν και ακραίες μορφές (σωματική επίθεση στους γονείς, αυτοτραυματισμοί), συνήθως, σε περίπτωση βίαιης διακοπής του διαδικτύου. Τα παραπάνω φαινόμενα, να σημειωθεί, αποτελούν αρκετά σπάνια περιστατικά.</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Κάποιες φορές, όμως, οι παίκτες παρουσιάζουν μια αποκλίνουσα συμπεριφορά, η οποία τους χαρακτηρίζει, ιδίως στη σχέση τους με τους άλλους παίκτες. Οι συμπεριφορές κυμαίνονται από άκρως εγωκεντρική θέαση του παιχνιδιού, δυναστευτική συμπεριφορά, υπερβολική καχυποψία, ρατσισμό, συναισθηματική εξάρτηση από το παιχνίδι και υπερβολική επένδυση σε αυτό, καταναγκαστική συμπεριφορά κ.α. Είναι σημαντικό να έχει κανείς κατά νου ότι οι παραπάνω συμπεριφορές επηρεάζουν τόσο τους παίκτες που τις παρουσιάζουν, όσο και τους άλλους, οι οποίοι είναι οι τελικοί αποδέκτες.</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19400" y="228600"/>
            <a:ext cx="1524000" cy="1143000"/>
          </a:xfrm>
          <a:ln/>
        </p:spPr>
      </p:sp>
      <p:sp>
        <p:nvSpPr>
          <p:cNvPr id="27651" name="Notes Placeholder 2"/>
          <p:cNvSpPr>
            <a:spLocks noGrp="1"/>
          </p:cNvSpPr>
          <p:nvPr>
            <p:ph type="body" idx="1"/>
          </p:nvPr>
        </p:nvSpPr>
        <p:spPr>
          <a:xfrm>
            <a:off x="228600" y="1524000"/>
            <a:ext cx="6400800" cy="6934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dirty="0" smtClean="0"/>
              <a:t>Αυτό έχει άμεσο αντίκτυπο στην καθημερινότητα του, καθώς αρχίζει να υπολειτουργεί σε σημαντικούς τομείς. Πριν, όμως, φτάσει κανείς σε αυτό το επίπεδο, ο γονέας/ εκπαιδευτικός θα πρέπει να εντοπίσει τη συναισθηματική εμπλοκή του παιδιού/ εφήβου με το παιχνίδι (π.χ. να μιλάει συνέχεια για αυτό) ή την αναγωγή του παιχνιδιού σε βασική ψυχαγωγική ασχολία (π.χ. προτιμά να παίζει, παρά να βγαίνει με τους φίλους του). Βέβαια, σχετικά με τη δεύτερη περίπτωση, το παιδί μπορεί να παίζει μαζί με τους φίλους του, με αποτέλεσμα να νιώθει κοινωνικοποίηση και μέσα στο παιχνίδι ή ακόμα να κάνει φίλους μέσα από το παιχνίδι. Στην περίπτωση αυτή, που είναι αρκετά συνηθισμένη, θα πρέπει να εκτιμηθεί κατά πόσο παραμελείται η «πραγματική ζωή» έναντι της ψηφιακής, σε επίπεδο σχέσεων. Παρόλα αυτά, πρέπει να αποφεύγονται οι υπερβολές. Για παράδειγμα, παλαιότερα στο σκασιαρχείο, οι μαθητές πήγαιναν για καφέ ή «ουφάδικα» και μπιλιάρδα. Τώρα είναι πιθανότερο να πάνε σε κάποιο ίντερνετ καφέ και να παίξουν κάποιο παιχνίδι. Αυτό δεν πρέπει να διαφεύγει της προσοχής, αλλά δεν σημαίνει απαραίτητα ότι υπάρχει προβληματική συμπεριφορά, απλά, όπως προαναφέρθηκε, τα διαδικτυακά παιχνίδια είναι μόδα και τα αντίστοιχα καφέ, χώρος συνάντησης για παιδιά και εφήβους. Η συχνότητα και η ποιότητα του παιχνιδιού σηματοδοτούν την κατάχρηση και τον εθισμό.</a:t>
            </a:r>
            <a:endParaRPr lang="en-US" sz="1200" b="1" strike="sngStrike" kern="1200" baseline="0" dirty="0" smtClean="0">
              <a:solidFill>
                <a:schemeClr val="tx1"/>
              </a:solidFill>
              <a:effectLst/>
              <a:latin typeface="Segoe UI" pitchFamily="34" charset="0"/>
              <a:ea typeface="Segoe UI" pitchFamily="34" charset="0"/>
              <a:cs typeface="Segoe UI" pitchFamily="34" charset="0"/>
            </a:endParaRPr>
          </a:p>
        </p:txBody>
      </p:sp>
      <p:sp>
        <p:nvSpPr>
          <p:cNvPr id="4" name="TextBox 3"/>
          <p:cNvSpPr txBox="1"/>
          <p:nvPr/>
        </p:nvSpPr>
        <p:spPr>
          <a:xfrm>
            <a:off x="6400800" y="8667690"/>
            <a:ext cx="457200" cy="400110"/>
          </a:xfrm>
          <a:prstGeom prst="rect">
            <a:avLst/>
          </a:prstGeom>
          <a:noFill/>
        </p:spPr>
        <p:txBody>
          <a:bodyPr wrap="square" rtlCol="0">
            <a:spAutoFit/>
          </a:bodyPr>
          <a:lstStyle/>
          <a:p>
            <a:r>
              <a:rPr lang="en-US" sz="2000" dirty="0">
                <a:latin typeface="Segoe UI" pitchFamily="34" charset="0"/>
                <a:ea typeface="Segoe UI" pitchFamily="34" charset="0"/>
                <a:cs typeface="Segoe UI" pitchFamily="34" charset="0"/>
              </a:rPr>
              <a:t>3</a:t>
            </a:r>
          </a:p>
        </p:txBody>
      </p:sp>
    </p:spTree>
    <p:extLst>
      <p:ext uri="{BB962C8B-B14F-4D97-AF65-F5344CB8AC3E}">
        <p14:creationId xmlns:p14="http://schemas.microsoft.com/office/powerpoint/2010/main" xmlns="" val="299779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3115900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755925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9257475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850298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395824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endParaRPr>
          </a:p>
        </p:txBody>
      </p:sp>
      <p:pic>
        <p:nvPicPr>
          <p:cNvPr id="6" name="Picture 7" descr="slide header - alt.psd"/>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tx1"/>
          </a:solidFill>
          <a:latin typeface="+mj-lt"/>
          <a:ea typeface="MS PGothic" pitchFamily="34" charset="-128"/>
          <a:cs typeface="MS PGothic" pitchFamily="34" charset="-128"/>
          <a:sym typeface="Lucida Grande"/>
        </a:defRPr>
      </a:lvl1pPr>
      <a:lvl2pPr algn="l" rtl="0" eaLnBrk="1" fontAlgn="base" hangingPunct="1">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1" fontAlgn="base" hangingPunct="1">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1" fontAlgn="base" hangingPunct="1">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1" fontAlgn="base" hangingPunct="1">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eaLnBrk="1" fontAlgn="base" hangingPunct="1">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eaLnBrk="1" fontAlgn="base" hangingPunct="1">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eaLnBrk="1" fontAlgn="base" hangingPunct="1">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eaLnBrk="1" fontAlgn="base" hangingPunct="1">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p:titleStyle>
    <p:bodyStyle>
      <a:lvl1pPr marL="457200" indent="-457200" algn="l" rtl="0" eaLnBrk="1" fontAlgn="base" hangingPunct="1">
        <a:lnSpc>
          <a:spcPct val="120000"/>
        </a:lnSpc>
        <a:spcBef>
          <a:spcPts val="500"/>
        </a:spcBef>
        <a:spcAft>
          <a:spcPct val="0"/>
        </a:spcAft>
        <a:buClr>
          <a:srgbClr val="6BBD46"/>
        </a:buClr>
        <a:buSzPct val="122000"/>
        <a:buBlip>
          <a:blip r:embed="rId6"/>
        </a:buBlip>
        <a:defRPr sz="2800">
          <a:solidFill>
            <a:schemeClr val="tx1"/>
          </a:solidFill>
          <a:latin typeface="+mn-lt"/>
          <a:ea typeface="MS PGothic" pitchFamily="34" charset="-128"/>
          <a:cs typeface="MS PGothic" pitchFamily="34" charset="-128"/>
          <a:sym typeface="Lucida Grande"/>
        </a:defRPr>
      </a:lvl1pPr>
      <a:lvl2pPr marL="914400" indent="-457200" algn="l" rtl="0" eaLnBrk="1" fontAlgn="base" hangingPunct="1">
        <a:spcBef>
          <a:spcPts val="500"/>
        </a:spcBef>
        <a:spcAft>
          <a:spcPct val="0"/>
        </a:spcAft>
        <a:buClr>
          <a:srgbClr val="6BBD46"/>
        </a:buClr>
        <a:buSzPct val="122000"/>
        <a:buBlip>
          <a:blip r:embed="rId6"/>
        </a:buBlip>
        <a:defRPr sz="2200">
          <a:solidFill>
            <a:schemeClr val="tx1"/>
          </a:solidFill>
          <a:latin typeface="+mn-lt"/>
          <a:ea typeface="MS PGothic" pitchFamily="34" charset="-128"/>
          <a:cs typeface="MS PGothic" pitchFamily="34" charset="-128"/>
          <a:sym typeface="Lucida Grande"/>
        </a:defRPr>
      </a:lvl2pPr>
      <a:lvl3pPr marL="1104900" indent="-228600" algn="l" rtl="0" eaLnBrk="1" fontAlgn="base" hangingPunct="1">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1" fontAlgn="base" hangingPunct="1">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1" fontAlgn="base" hangingPunct="1">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eaLnBrk="1" fontAlgn="base" hangingPunct="1">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eaLnBrk="1" fontAlgn="base" hangingPunct="1">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eaLnBrk="1" fontAlgn="base" hangingPunct="1">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eaLnBrk="1" fontAlgn="base" hangingPunct="1">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endParaRPr>
          </a:p>
        </p:txBody>
      </p:sp>
      <p:pic>
        <p:nvPicPr>
          <p:cNvPr id="6" name="Picture 7" descr="slide header - alt.psd"/>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Lst>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S PGothic" pitchFamily="34" charset="-128"/>
          <a:cs typeface="MS PGothic" pitchFamily="34" charset="-128"/>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p:titleStyle>
    <p:bodyStyle>
      <a:lvl1pPr marL="457200" indent="-457200" algn="l" rtl="0" eaLnBrk="0" fontAlgn="base" hangingPunct="0">
        <a:lnSpc>
          <a:spcPct val="120000"/>
        </a:lnSpc>
        <a:spcBef>
          <a:spcPts val="500"/>
        </a:spcBef>
        <a:spcAft>
          <a:spcPct val="0"/>
        </a:spcAft>
        <a:buClr>
          <a:srgbClr val="6BBD46"/>
        </a:buClr>
        <a:buSzPct val="122000"/>
        <a:buBlip>
          <a:blip r:embed="rId5"/>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5"/>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51" name="Picture 3" descr="C:\Users\chadl\Desktop\M2928 - Internet Safety Decks_new\gradientBackground.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4196"/>
            <a:ext cx="9144000" cy="686219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Lst>
  <p:transition/>
  <p:txStyles>
    <p:titleStyle>
      <a:lvl1pPr algn="l" rtl="0" eaLnBrk="0" fontAlgn="base" hangingPunct="0">
        <a:spcBef>
          <a:spcPct val="0"/>
        </a:spcBef>
        <a:spcAft>
          <a:spcPct val="0"/>
        </a:spcAft>
        <a:defRPr sz="4000">
          <a:solidFill>
            <a:schemeClr val="tx1"/>
          </a:solidFill>
          <a:latin typeface="+mj-lt"/>
          <a:ea typeface="MS PGothic" pitchFamily="34" charset="-128"/>
          <a:cs typeface="MS PGothic" pitchFamily="34" charset="-128"/>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p:titleStyle>
    <p:bodyStyle>
      <a:lvl1pPr marL="342900" indent="-342900" algn="l" rtl="0" eaLnBrk="0" fontAlgn="base" hangingPunct="0">
        <a:lnSpc>
          <a:spcPct val="120000"/>
        </a:lnSpc>
        <a:spcBef>
          <a:spcPts val="500"/>
        </a:spcBef>
        <a:spcAft>
          <a:spcPct val="0"/>
        </a:spcAft>
        <a:buSzPct val="155000"/>
        <a:buBlip>
          <a:blip r:embed="rId6"/>
        </a:buBlip>
        <a:defRPr sz="2800">
          <a:solidFill>
            <a:schemeClr val="tx1"/>
          </a:solidFill>
          <a:latin typeface="+mn-lt"/>
          <a:ea typeface="MS PGothic" pitchFamily="34" charset="-128"/>
          <a:cs typeface="MS PGothic" pitchFamily="34" charset="-128"/>
          <a:sym typeface="Lucida Grande"/>
        </a:defRPr>
      </a:lvl1pPr>
      <a:lvl2pPr marL="704850" indent="-285750" algn="l" rtl="0" eaLnBrk="0" fontAlgn="base" hangingPunct="0">
        <a:spcBef>
          <a:spcPts val="500"/>
        </a:spcBef>
        <a:spcAft>
          <a:spcPct val="0"/>
        </a:spcAft>
        <a:buClr>
          <a:srgbClr val="000000"/>
        </a:buClr>
        <a:buSzPct val="100000"/>
        <a:buBlip>
          <a:blip r:embed="rId6"/>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www.pegi.eu/" TargetMode="External"/><Relationship Id="rId2" Type="http://schemas.openxmlformats.org/officeDocument/2006/relationships/slideLayout" Target="../slideLayouts/slideLayout2.xml"/><Relationship Id="rId1" Type="http://schemas.openxmlformats.org/officeDocument/2006/relationships/video" Target="../media/media1.mp4"/><Relationship Id="rId6" Type="http://schemas.openxmlformats.org/officeDocument/2006/relationships/image" Target="../media/image12.png"/><Relationship Id="rId5" Type="http://schemas.microsoft.com/office/2007/relationships/media" Target="../media/media1.mp4"/><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hasiad.g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Picture 7" descr="slide header.psd"/>
          <p:cNvPicPr>
            <a:picLocks noChangeAspect="1"/>
          </p:cNvPicPr>
          <p:nvPr/>
        </p:nvPicPr>
        <p:blipFill rotWithShape="1">
          <a:blip r:embed="rId4" cstate="print"/>
          <a:srcRect b="61058"/>
          <a:stretch/>
        </p:blipFill>
        <p:spPr bwMode="auto">
          <a:xfrm>
            <a:off x="0" y="0"/>
            <a:ext cx="9144000" cy="2670629"/>
          </a:xfrm>
          <a:prstGeom prst="rect">
            <a:avLst/>
          </a:prstGeom>
          <a:noFill/>
          <a:ln w="9525">
            <a:noFill/>
            <a:miter lim="800000"/>
            <a:headEnd/>
            <a:tailEnd/>
          </a:ln>
        </p:spPr>
      </p:pic>
      <p:sp>
        <p:nvSpPr>
          <p:cNvPr id="3074" name="Rectangle 2"/>
          <p:cNvSpPr>
            <a:spLocks noGrp="1" noChangeArrowheads="1"/>
          </p:cNvSpPr>
          <p:nvPr>
            <p:ph type="title" idx="4294967295"/>
          </p:nvPr>
        </p:nvSpPr>
        <p:spPr>
          <a:xfrm>
            <a:off x="723900" y="304800"/>
            <a:ext cx="8382000" cy="1009650"/>
          </a:xfrm>
          <a:prstGeom prst="rect">
            <a:avLst/>
          </a:prstGeom>
        </p:spPr>
        <p:txBody>
          <a:bodyPr/>
          <a:lstStyle/>
          <a:p>
            <a:r>
              <a:rPr lang="el-GR" dirty="0" smtClean="0">
                <a:solidFill>
                  <a:schemeClr val="bg1"/>
                </a:solidFill>
                <a:latin typeface="Segoe UI Semibold" pitchFamily="34" charset="0"/>
              </a:rPr>
              <a:t>Διαδικτυακά παιχνίδια</a:t>
            </a:r>
          </a:p>
        </p:txBody>
      </p:sp>
      <p:sp>
        <p:nvSpPr>
          <p:cNvPr id="8" name="Rectangle 7"/>
          <p:cNvSpPr/>
          <p:nvPr/>
        </p:nvSpPr>
        <p:spPr>
          <a:xfrm>
            <a:off x="1219200" y="2081748"/>
            <a:ext cx="6629400" cy="4524315"/>
          </a:xfrm>
          <a:prstGeom prst="rect">
            <a:avLst/>
          </a:prstGeom>
        </p:spPr>
        <p:txBody>
          <a:bodyPr wrap="square">
            <a:spAutoFit/>
          </a:bodyPr>
          <a:lstStyle/>
          <a:p>
            <a:r>
              <a:rPr lang="el-GR" sz="4800" dirty="0" smtClean="0">
                <a:latin typeface="Segoe UI Black" pitchFamily="34" charset="0"/>
                <a:ea typeface="Segoe UI Black" pitchFamily="34" charset="0"/>
                <a:cs typeface="Segoe UI Black" pitchFamily="34" charset="0"/>
              </a:rPr>
              <a:t>10 ερωταπαντήσεις και στο τι τελικά είναι αυτό που πρέπει να </a:t>
            </a:r>
            <a:r>
              <a:rPr lang="el-GR" sz="4800" dirty="0" smtClean="0">
                <a:latin typeface="Segoe UI Black" pitchFamily="34" charset="0"/>
                <a:ea typeface="Segoe UI Black" pitchFamily="34" charset="0"/>
                <a:cs typeface="Segoe UI Black" pitchFamily="34" charset="0"/>
              </a:rPr>
              <a:t>γνωρίζει </a:t>
            </a:r>
            <a:r>
              <a:rPr lang="el-GR" sz="4800" dirty="0" smtClean="0">
                <a:latin typeface="Segoe UI Black" pitchFamily="34" charset="0"/>
                <a:ea typeface="Segoe UI Black" pitchFamily="34" charset="0"/>
                <a:cs typeface="Segoe UI Black" pitchFamily="34" charset="0"/>
              </a:rPr>
              <a:t>κάθε </a:t>
            </a:r>
            <a:r>
              <a:rPr lang="el-GR" sz="4800" dirty="0" smtClean="0">
                <a:latin typeface="Segoe UI Black" pitchFamily="34" charset="0"/>
                <a:ea typeface="Segoe UI Black" pitchFamily="34" charset="0"/>
                <a:cs typeface="Segoe UI Black" pitchFamily="34" charset="0"/>
              </a:rPr>
              <a:t>γονιός και εκπαιδευτικός</a:t>
            </a:r>
            <a:endParaRPr lang="en-US" sz="4800" dirty="0">
              <a:latin typeface="Segoe UI Black" pitchFamily="34" charset="0"/>
              <a:ea typeface="Segoe UI Black" pitchFamily="34" charset="0"/>
              <a:cs typeface="Segoe UI Blac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14302" y="0"/>
            <a:ext cx="9258302" cy="1143000"/>
          </a:xfrm>
          <a:prstGeom prst="rect">
            <a:avLst/>
          </a:prstGeom>
        </p:spPr>
        <p:txBody>
          <a:bodyPr/>
          <a:lstStyle/>
          <a:p>
            <a:r>
              <a:rPr lang="el-GR" sz="3400" b="1" dirty="0" smtClean="0"/>
              <a:t>8. Τι πρέπει να κάνει ο γονιός ή ο εκπαιδευτικός σε περίπτωση που αντιληφθεί ότι το παιδί καταχράται τα διαδικτυακά παιχνίδια;</a:t>
            </a:r>
            <a:endParaRPr lang="el-GR" sz="3400" dirty="0"/>
          </a:p>
        </p:txBody>
      </p:sp>
      <p:sp>
        <p:nvSpPr>
          <p:cNvPr id="8" name="Content Placeholder 2"/>
          <p:cNvSpPr txBox="1">
            <a:spLocks/>
          </p:cNvSpPr>
          <p:nvPr/>
        </p:nvSpPr>
        <p:spPr>
          <a:xfrm>
            <a:off x="0" y="228600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Καταρχήν, ο γονέας δεν πρέπει να πανικοβληθεί. Θεωρητικά θα πρέπει να έχει δει τα σημάδια στη συμπεριφορά του παιδιού και να επιληφθεί της κατάστασης πριν φτάσει σε επίπεδα δύσκολο να αντιμετωπισθούν. Η αντιμετώπιση έχει τρεις βασικούς άξονες: επικοινωνία με τον έφηβο/παιδί, επικοινωνία μεταξύ των ατόμων που φροντίζουν τον έφηβο/ παιδί και συνεργασία με ειδικό ψυχικής υγείας, ο οποίος να γνωρίζει τη συγκεκριμένη κατηγορία συμπεριφορών.</a:t>
            </a:r>
            <a:endParaRPr lang="el-G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8102" y="914400"/>
            <a:ext cx="6515102" cy="1143000"/>
          </a:xfrm>
          <a:prstGeom prst="rect">
            <a:avLst/>
          </a:prstGeom>
        </p:spPr>
        <p:txBody>
          <a:bodyPr/>
          <a:lstStyle/>
          <a:p>
            <a:r>
              <a:rPr lang="el-GR" sz="3600" b="1" dirty="0" smtClean="0"/>
              <a:t>9. Είναι τα παιχνίδια ανεξέλεγκτα;</a:t>
            </a:r>
            <a:endParaRPr lang="el-GR" sz="3600" dirty="0"/>
          </a:p>
        </p:txBody>
      </p:sp>
      <p:sp>
        <p:nvSpPr>
          <p:cNvPr id="8" name="Content Placeholder 2"/>
          <p:cNvSpPr txBox="1">
            <a:spLocks/>
          </p:cNvSpPr>
          <p:nvPr/>
        </p:nvSpPr>
        <p:spPr>
          <a:xfrm>
            <a:off x="0" y="297180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Σε καμιά περίπτωση δεν μπορεί κανείς να υποστηρίξει πως τα  διαδικτυακά παιχνίδια δεν υπόκεινται σε κάποιον έλεγχο. Πέρα από το περιεχόμενο του παιχνιδιού, το οποίο ελέγχεται από τους κατασκευαστές και αρμόδιες επιτροπές, υπάρχει έλεγχος και σε αυτά που διαδραματίζονται μέσα στο παιχνίδι (π.χ. cyber bull</a:t>
            </a:r>
            <a:r>
              <a:rPr lang="en-US" sz="2400" dirty="0" smtClean="0"/>
              <a:t>y</a:t>
            </a:r>
            <a:r>
              <a:rPr lang="el-GR" sz="2400" dirty="0" smtClean="0"/>
              <a:t>ing, φυλετικές διακρίσεις</a:t>
            </a:r>
            <a:r>
              <a:rPr lang="el-GR" sz="2400" dirty="0" smtClean="0"/>
              <a:t>).</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MUSSRV6\Public\Graphics Library\Microsoft\Icons - Illustrations\_WINDOWS VISTA ICONS\Undo Arrow go back curved.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803748" y="2818357"/>
            <a:ext cx="807154" cy="99059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lay Smart, Check The PEGI Rating!">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523149" y="2819400"/>
            <a:ext cx="6096851" cy="3505689"/>
          </a:xfrm>
          <a:prstGeom prst="rect">
            <a:avLst/>
          </a:prstGeom>
        </p:spPr>
      </p:pic>
      <p:sp>
        <p:nvSpPr>
          <p:cNvPr id="3" name="Rectangle 2"/>
          <p:cNvSpPr/>
          <p:nvPr/>
        </p:nvSpPr>
        <p:spPr>
          <a:xfrm>
            <a:off x="76200" y="762000"/>
            <a:ext cx="9067800" cy="2554545"/>
          </a:xfrm>
          <a:prstGeom prst="rect">
            <a:avLst/>
          </a:prstGeom>
        </p:spPr>
        <p:txBody>
          <a:bodyPr wrap="square">
            <a:spAutoFit/>
          </a:bodyPr>
          <a:lstStyle/>
          <a:p>
            <a:r>
              <a:rPr lang="el-GR" b="1" dirty="0">
                <a:latin typeface="+mj-lt"/>
              </a:rPr>
              <a:t>Η </a:t>
            </a:r>
            <a:r>
              <a:rPr lang="el-GR" b="1" dirty="0" smtClean="0">
                <a:latin typeface="+mj-lt"/>
              </a:rPr>
              <a:t>PEGI</a:t>
            </a:r>
            <a:r>
              <a:rPr lang="en-US" b="1" dirty="0" smtClean="0">
                <a:latin typeface="+mj-lt"/>
              </a:rPr>
              <a:t> (</a:t>
            </a:r>
            <a:r>
              <a:rPr lang="el-GR" b="1" dirty="0" smtClean="0">
                <a:latin typeface="+mj-lt"/>
              </a:rPr>
              <a:t>Pan </a:t>
            </a:r>
            <a:r>
              <a:rPr lang="el-GR" b="1" dirty="0">
                <a:latin typeface="+mj-lt"/>
              </a:rPr>
              <a:t>European Gaming </a:t>
            </a:r>
            <a:r>
              <a:rPr lang="el-GR" b="1" dirty="0" smtClean="0">
                <a:latin typeface="+mj-lt"/>
              </a:rPr>
              <a:t>Information</a:t>
            </a:r>
            <a:r>
              <a:rPr lang="en-US" b="1" dirty="0" smtClean="0">
                <a:latin typeface="+mj-lt"/>
              </a:rPr>
              <a:t>)</a:t>
            </a:r>
            <a:r>
              <a:rPr lang="el-GR" b="1" dirty="0" smtClean="0">
                <a:latin typeface="+mj-lt"/>
              </a:rPr>
              <a:t>,</a:t>
            </a:r>
            <a:r>
              <a:rPr lang="en-US" b="1" dirty="0" smtClean="0">
                <a:latin typeface="+mj-lt"/>
              </a:rPr>
              <a:t> </a:t>
            </a:r>
            <a:r>
              <a:rPr lang="el-GR" b="1" dirty="0" smtClean="0">
                <a:latin typeface="+mj-lt"/>
                <a:hlinkClick r:id="rId7"/>
              </a:rPr>
              <a:t>στην </a:t>
            </a:r>
            <a:r>
              <a:rPr lang="el-GR" b="1" dirty="0">
                <a:latin typeface="+mj-lt"/>
                <a:hlinkClick r:id="rId7"/>
              </a:rPr>
              <a:t>ιστοσελίδα της</a:t>
            </a:r>
            <a:r>
              <a:rPr lang="el-GR" b="1" dirty="0">
                <a:latin typeface="+mj-lt"/>
              </a:rPr>
              <a:t> προσφέρει συμβουλές και στοιχεία για όλα τα παιχνίδια, διαδικτυακά και μη.</a:t>
            </a:r>
            <a:endParaRPr lang="en-US" b="1" dirty="0">
              <a:latin typeface="+mj-lt"/>
            </a:endParaRPr>
          </a:p>
        </p:txBody>
      </p:sp>
    </p:spTree>
    <p:extLst>
      <p:ext uri="{BB962C8B-B14F-4D97-AF65-F5344CB8AC3E}">
        <p14:creationId xmlns:p14="http://schemas.microsoft.com/office/powerpoint/2010/main" xmlns="" val="330246647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8102" y="762000"/>
            <a:ext cx="6515102" cy="1143000"/>
          </a:xfrm>
          <a:prstGeom prst="rect">
            <a:avLst/>
          </a:prstGeom>
        </p:spPr>
        <p:txBody>
          <a:bodyPr/>
          <a:lstStyle/>
          <a:p>
            <a:r>
              <a:rPr lang="el-GR" sz="3600" b="1" dirty="0" smtClean="0"/>
              <a:t>10. Είναι ωφέλιμο να παίζει ένα παιδί ή έφηβος διαδικτυακά παιχνίδια;</a:t>
            </a:r>
            <a:endParaRPr lang="el-GR" sz="3600" dirty="0"/>
          </a:p>
        </p:txBody>
      </p:sp>
      <p:sp>
        <p:nvSpPr>
          <p:cNvPr id="8" name="Content Placeholder 2"/>
          <p:cNvSpPr txBox="1">
            <a:spLocks/>
          </p:cNvSpPr>
          <p:nvPr/>
        </p:nvSpPr>
        <p:spPr>
          <a:xfrm>
            <a:off x="0" y="324485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Οι κίνδυνοι του διαδικτύου και των διαδικτυακών παιχνιδιών δεν θα πρέπει να αποτελούν αποτρεπτικό παράγοντα για τη χρήση τους. Άλλωστε, η μεγάλη πλειοψηφία των παικτών δεν παρουσιάζουν εθισμό.</a:t>
            </a:r>
            <a:r>
              <a:rPr lang="en-US" sz="2400" dirty="0" smtClean="0"/>
              <a:t> </a:t>
            </a:r>
            <a:r>
              <a:rPr lang="el-GR" sz="2400" dirty="0" smtClean="0"/>
              <a:t>Η χρήση διαδικτυακών παιχνιδιών έχει συσχετιστεί με πολλά οφέλη για τους χρήστες, πέραν της ψυχαγωγίας. </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4294967295"/>
          </p:nvPr>
        </p:nvSpPr>
        <p:spPr>
          <a:xfrm>
            <a:off x="914400" y="2438400"/>
            <a:ext cx="8229600" cy="2393950"/>
          </a:xfrm>
          <a:prstGeom prst="rect">
            <a:avLst/>
          </a:prstGeom>
        </p:spPr>
        <p:txBody>
          <a:bodyPr/>
          <a:lstStyle/>
          <a:p>
            <a:r>
              <a:rPr lang="el-GR" sz="3200" b="1" dirty="0" smtClean="0"/>
              <a:t>Τελικά, τι είναι αυτό που πρέπει να θυμάται κάθε γονέας ή εκπαιδευτικός σχετικά με τα διαδικτυακά παιχνίδια;</a:t>
            </a:r>
            <a:endParaRPr lang="en-US" sz="3200" b="1" dirty="0" smtClean="0"/>
          </a:p>
          <a:p>
            <a:endParaRPr lang="el-GR" sz="3200" dirty="0"/>
          </a:p>
        </p:txBody>
      </p:sp>
      <p:pic>
        <p:nvPicPr>
          <p:cNvPr id="4" name="Picture 3" descr="C:\Users\chadl\Desktop\M2928 - Internet Safety Decks\misc_ms_approved\question help blue button.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6204" y="1390653"/>
            <a:ext cx="1714494" cy="17144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694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0" y="914400"/>
            <a:ext cx="8261684"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Verdana" pitchFamily="34" charset="0"/>
                <a:ea typeface="Verdana" pitchFamily="34" charset="0"/>
                <a:cs typeface="Verdana" pitchFamily="34" charset="0"/>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Verdana" pitchFamily="34" charset="0"/>
                <a:ea typeface="Verdana" pitchFamily="34" charset="0"/>
                <a:cs typeface="Verdana" pitchFamily="34" charset="0"/>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Τα διαδικτυακά παιχνίδια δεν είναι εγγενώς αρνητικά. Ο αντίκτυπος που θα έχουν στο παιδί, τον έφηβο, ακόμα και τον ενήλικα, εξαρτάται από τη συνετή και υπεύθυνη χρήση, την ενημέρωση των οικείων του ανήλικου για αυτά και τη δυνατότητα διακριτικής παρακολούθησης που χρειάζεται, τη θέσπιση κανόνων ορθής χρήσης, τη δημιουργία δραστηριοτήτων και κινήτρων στην πραγματική ζωή και, φυσικά, τη σχέση αμοιβαίας εμπιστοσύνης μεταξύ γονιού- παιδιού ή δάσκαλου- παιδιού. Η καλύτερη προστασία είναι η πρόληψη και όχι η δαιμονοποίηση, η ενημέρωση και όχι η άγνοια.</a:t>
            </a:r>
            <a:endParaRPr lang="el-G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emdesd.jpg">
            <a:hlinkClick r:id="rId3"/>
          </p:cNvPr>
          <p:cNvPicPr>
            <a:picLocks noChangeAspect="1"/>
          </p:cNvPicPr>
          <p:nvPr/>
        </p:nvPicPr>
        <p:blipFill>
          <a:blip r:embed="rId4" cstate="print"/>
          <a:stretch>
            <a:fillRect/>
          </a:stretch>
        </p:blipFill>
        <p:spPr>
          <a:xfrm>
            <a:off x="76200" y="2962275"/>
            <a:ext cx="3209925" cy="1228725"/>
          </a:xfrm>
          <a:prstGeom prst="rect">
            <a:avLst/>
          </a:prstGeom>
        </p:spPr>
      </p:pic>
      <p:pic>
        <p:nvPicPr>
          <p:cNvPr id="2050" name="Picture 2" descr="http://internet-safety.sch.gr/images/banners/BANNER_975x159.png"/>
          <p:cNvPicPr>
            <a:picLocks noChangeAspect="1" noChangeArrowheads="1"/>
          </p:cNvPicPr>
          <p:nvPr/>
        </p:nvPicPr>
        <p:blipFill>
          <a:blip r:embed="rId5" cstate="print"/>
          <a:srcRect r="31145"/>
          <a:stretch>
            <a:fillRect/>
          </a:stretch>
        </p:blipFill>
        <p:spPr bwMode="auto">
          <a:xfrm>
            <a:off x="3276600" y="2895600"/>
            <a:ext cx="5791200" cy="13716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609600"/>
            <a:ext cx="6515102" cy="1143000"/>
          </a:xfrm>
          <a:prstGeom prst="rect">
            <a:avLst/>
          </a:prstGeom>
        </p:spPr>
        <p:txBody>
          <a:bodyPr/>
          <a:lstStyle/>
          <a:p>
            <a:r>
              <a:rPr lang="el-GR" sz="3600" b="1" dirty="0" smtClean="0"/>
              <a:t>1. Τι είναι τα διαδικτυακά παιχνίδια;</a:t>
            </a:r>
            <a:endParaRPr lang="el-GR" sz="3600" dirty="0"/>
          </a:p>
        </p:txBody>
      </p:sp>
      <p:sp>
        <p:nvSpPr>
          <p:cNvPr id="8" name="Content Placeholder 2"/>
          <p:cNvSpPr txBox="1">
            <a:spLocks/>
          </p:cNvSpPr>
          <p:nvPr/>
        </p:nvSpPr>
        <p:spPr>
          <a:xfrm>
            <a:off x="0" y="2057400"/>
            <a:ext cx="9144000" cy="37655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Τα διαδικτυακά παιχνίδια είναι </a:t>
            </a:r>
            <a:r>
              <a:rPr lang="en-US" sz="2400" dirty="0" smtClean="0"/>
              <a:t>2D </a:t>
            </a:r>
            <a:r>
              <a:rPr lang="el-GR" sz="2400" dirty="0" smtClean="0"/>
              <a:t>ή </a:t>
            </a:r>
            <a:r>
              <a:rPr lang="en-US" sz="2400" dirty="0" smtClean="0"/>
              <a:t>3D</a:t>
            </a:r>
            <a:r>
              <a:rPr lang="el-GR" sz="2400" dirty="0" smtClean="0"/>
              <a:t> </a:t>
            </a:r>
            <a:r>
              <a:rPr lang="el-GR" sz="2400" dirty="0" smtClean="0"/>
              <a:t>παιχνίδια που παίζονται στον ηλεκτρονικό υπολογιστή ή στις παιχνιδομηχανές (π.χ. Playstation) και, μέσω του διαδικτύου, ο χρήστης μπορεί να παίζει και να αλληλεπιδρά με χρήστες από διάφορες χώρες, πολύ συχνά, σε έναν ενιαίο, εικονικό κόσμο</a:t>
            </a:r>
            <a:r>
              <a:rPr lang="el-GR" sz="2400" dirty="0" smtClean="0"/>
              <a:t>.</a:t>
            </a:r>
            <a:r>
              <a:rPr lang="en-US" sz="2400" dirty="0" smtClean="0"/>
              <a:t> </a:t>
            </a:r>
            <a:r>
              <a:rPr lang="el-GR" sz="2400" dirty="0" smtClean="0"/>
              <a:t>Η θεματολογία τους ποικίλει, όμως τα περισσότερα και πιο διαδεδομένα διαδικτυακά παιχνίδια είναι παιχνίδια ρόλων και παρουσιάζουν ένα πλαίσιο Ηρωικής </a:t>
            </a:r>
            <a:r>
              <a:rPr lang="el-GR" sz="2400" dirty="0" smtClean="0"/>
              <a:t>Φαντασίας</a:t>
            </a:r>
            <a:r>
              <a:rPr lang="en-US" sz="2400" dirty="0" smtClean="0"/>
              <a:t> </a:t>
            </a:r>
            <a:r>
              <a:rPr lang="el-GR" sz="2400" dirty="0" smtClean="0"/>
              <a:t>(Massively </a:t>
            </a:r>
            <a:r>
              <a:rPr lang="el-GR" sz="2400" dirty="0" smtClean="0"/>
              <a:t>Multiplayer Online Role Play Games- MMORPG). </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685800"/>
            <a:ext cx="6515102" cy="1143000"/>
          </a:xfrm>
          <a:prstGeom prst="rect">
            <a:avLst/>
          </a:prstGeom>
        </p:spPr>
        <p:txBody>
          <a:bodyPr/>
          <a:lstStyle/>
          <a:p>
            <a:r>
              <a:rPr lang="el-GR" sz="3600" b="1" dirty="0" smtClean="0"/>
              <a:t>2. Ποιες οι διαφορές τους με τα μη διαδικτυακά παιχνίδια και για ποιο λόγο είναι τόσο δημοφιλή;</a:t>
            </a:r>
            <a:endParaRPr lang="el-GR" sz="3600" dirty="0"/>
          </a:p>
        </p:txBody>
      </p:sp>
      <p:sp>
        <p:nvSpPr>
          <p:cNvPr id="8" name="Content Placeholder 2"/>
          <p:cNvSpPr txBox="1">
            <a:spLocks/>
          </p:cNvSpPr>
          <p:nvPr/>
        </p:nvSpPr>
        <p:spPr>
          <a:xfrm>
            <a:off x="0" y="3429000"/>
            <a:ext cx="9144000" cy="320040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Τα διαδικτυακά παιχνίδια έχουν κάποια χαρακτηριστικά γνωρίσματα, τα οποία τα διαφοροποιούν από τα υπόλοιπα παιχνίδια. Πρώτον, ο κόσμος που περιγράφουν δεν σταματά ποτέ και υφίσταται ακόμα και όταν ο παίκτης δεν είναι συνδεδεμένος</a:t>
            </a:r>
            <a:r>
              <a:rPr lang="el-GR" sz="2400" dirty="0" smtClean="0"/>
              <a:t>.</a:t>
            </a:r>
            <a:r>
              <a:rPr lang="en-US" sz="2400" dirty="0" smtClean="0"/>
              <a:t> </a:t>
            </a:r>
            <a:r>
              <a:rPr lang="el-GR" sz="2400" dirty="0" smtClean="0"/>
              <a:t>Ως εκ τούτου, ο παίκτης παύει να είναι ο πρωταγωνιστής και γίνεται απλά ένα μέρος του </a:t>
            </a:r>
            <a:r>
              <a:rPr lang="el-GR" sz="2400" dirty="0" smtClean="0"/>
              <a:t>κόσμου...</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685800"/>
            <a:ext cx="6515102" cy="1143000"/>
          </a:xfrm>
          <a:prstGeom prst="rect">
            <a:avLst/>
          </a:prstGeom>
        </p:spPr>
        <p:txBody>
          <a:bodyPr/>
          <a:lstStyle/>
          <a:p>
            <a:r>
              <a:rPr lang="el-GR" sz="3600" b="1" dirty="0" smtClean="0"/>
              <a:t>Συνέχεια 2</a:t>
            </a:r>
            <a:r>
              <a:rPr lang="el-GR" sz="3600" b="1" baseline="30000" dirty="0" smtClean="0"/>
              <a:t>ης</a:t>
            </a:r>
            <a:r>
              <a:rPr lang="el-GR" sz="3600" b="1" dirty="0" smtClean="0"/>
              <a:t> ερώτησης</a:t>
            </a:r>
            <a:endParaRPr lang="el-GR" sz="3600" dirty="0"/>
          </a:p>
        </p:txBody>
      </p:sp>
      <p:sp>
        <p:nvSpPr>
          <p:cNvPr id="8" name="Content Placeholder 2"/>
          <p:cNvSpPr txBox="1">
            <a:spLocks/>
          </p:cNvSpPr>
          <p:nvPr/>
        </p:nvSpPr>
        <p:spPr>
          <a:xfrm>
            <a:off x="0" y="2025650"/>
            <a:ext cx="9144000" cy="48323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Δεύτερον, οι διαδικτυακές δυνατότητες επιτρέπουν την ταυτόχρονη επικοινωνία χιλιάδων παικτών, από διαφορετικές χώρες και πολιτισμικό υπόβαθρο, και την αλληλεπίδραση τους. Αν στα δύο </a:t>
            </a:r>
            <a:r>
              <a:rPr lang="el-GR" sz="2400" dirty="0" smtClean="0"/>
              <a:t>αυτά χαρακτηριστικά </a:t>
            </a:r>
            <a:r>
              <a:rPr lang="el-GR" sz="2400" dirty="0" smtClean="0"/>
              <a:t>προσθέσει </a:t>
            </a:r>
            <a:r>
              <a:rPr lang="el-GR" sz="2400" dirty="0" smtClean="0"/>
              <a:t>κάποιος ένα </a:t>
            </a:r>
            <a:r>
              <a:rPr lang="el-GR" sz="2400" dirty="0" smtClean="0"/>
              <a:t>ισχυρότατο σύστημα συνεχών </a:t>
            </a:r>
            <a:r>
              <a:rPr lang="el-GR" sz="2400" dirty="0" smtClean="0"/>
              <a:t>ανταμοιβών/ενισχύσεων μέσα </a:t>
            </a:r>
            <a:r>
              <a:rPr lang="el-GR" sz="2400" dirty="0" smtClean="0"/>
              <a:t>σε έναν κόσμο που συνεχώς εξελίσσεται και εμπλουτίζεται για να κρατάει τους παίκτες σε εγρήγορση ή και ανταγωνισμό, είναι ξεκάθαρο ότι τα διαδικτυακά παιχνίδια είναι σχεδιασμένα για να προσελκύουν μεγάλους αριθμούς </a:t>
            </a:r>
            <a:r>
              <a:rPr lang="el-GR" sz="2400" dirty="0" smtClean="0"/>
              <a:t>παικτών.  </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6200" y="685800"/>
            <a:ext cx="6515102" cy="1143000"/>
          </a:xfrm>
          <a:prstGeom prst="rect">
            <a:avLst/>
          </a:prstGeom>
        </p:spPr>
        <p:txBody>
          <a:bodyPr/>
          <a:lstStyle/>
          <a:p>
            <a:r>
              <a:rPr lang="el-GR" sz="3600" b="1" dirty="0" smtClean="0"/>
              <a:t>3. Τι τύπους παικτών συναντά κάποιος και πώς διαμορφώνονται </a:t>
            </a:r>
            <a:br>
              <a:rPr lang="el-GR" sz="3600" b="1" dirty="0" smtClean="0"/>
            </a:br>
            <a:r>
              <a:rPr lang="el-GR" sz="3600" b="1" dirty="0" smtClean="0"/>
              <a:t>τα κίνητρα τους;</a:t>
            </a:r>
            <a:endParaRPr lang="el-GR" sz="3600" dirty="0"/>
          </a:p>
        </p:txBody>
      </p:sp>
      <p:sp>
        <p:nvSpPr>
          <p:cNvPr id="8" name="Content Placeholder 2"/>
          <p:cNvSpPr txBox="1">
            <a:spLocks/>
          </p:cNvSpPr>
          <p:nvPr/>
        </p:nvSpPr>
        <p:spPr>
          <a:xfrm>
            <a:off x="0" y="289560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Ο εικονικός κόσμος του παιχνιδιού αποτελεί μια μικρογραφία της κοινωνίας, επομένως μπορεί κάποιος να συναντήσει όλων των ειδών τις προσωπικότητες μέσα σε αυτόν. Φυσικά, δεν θα πρέπει να παραβλέπεται ότι όλες οι προσωπικότητες και συμπεριφορές υπόκεινται σε κάποιες ειδικές συνθήκες του διαδικτύου (π.χ. ανωνυμία, άρση των αναστολών, φυσική απόσταση), οι οποίες επηρεάζουν τη συμπεριφορά του ατόμου.</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6200" y="685800"/>
            <a:ext cx="6515102" cy="1143000"/>
          </a:xfrm>
          <a:prstGeom prst="rect">
            <a:avLst/>
          </a:prstGeom>
        </p:spPr>
        <p:txBody>
          <a:bodyPr/>
          <a:lstStyle/>
          <a:p>
            <a:r>
              <a:rPr lang="el-GR" sz="3600" b="1" dirty="0" smtClean="0"/>
              <a:t>4. Δημιουργούν τα παιχνίδια </a:t>
            </a:r>
            <a:r>
              <a:rPr lang="el-GR" sz="3600" b="1" dirty="0" smtClean="0"/>
              <a:t>εξάρτηση</a:t>
            </a:r>
            <a:r>
              <a:rPr lang="el-GR" sz="3600" b="1" dirty="0" smtClean="0"/>
              <a:t>;</a:t>
            </a:r>
            <a:endParaRPr lang="el-GR" sz="3600" dirty="0"/>
          </a:p>
        </p:txBody>
      </p:sp>
      <p:sp>
        <p:nvSpPr>
          <p:cNvPr id="8" name="Content Placeholder 2"/>
          <p:cNvSpPr txBox="1">
            <a:spLocks/>
          </p:cNvSpPr>
          <p:nvPr/>
        </p:nvSpPr>
        <p:spPr>
          <a:xfrm>
            <a:off x="0" y="243840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Οι έρευνες δείχνουν ότι η συντριπτική πλειοψηφία των χρηστών του διαδικτύου που παρουσιάζουν υπερενασχόληση ή εθισμό σε αυτό, είναι παίκτες διαδικτυακών παιχνιδιών. Πράγματι, τα χαρακτηριστικά των παιχνιδιών και των κινήτρων για τα οποία παίζει κάποιος, έχουν ταυτιστεί με τον εθισμό στο διαδίκτυο, αφού στα παιχνίδια συγκεντρώνονται τόσο διαδικτυακές, όσο διαδραστικές-κοινωνικές συνθήκες, που αυξάνουν πολύ τις πιθανότητες για ανάπτυξη εθισμού.</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6200" y="685800"/>
            <a:ext cx="6515102" cy="1143000"/>
          </a:xfrm>
          <a:prstGeom prst="rect">
            <a:avLst/>
          </a:prstGeom>
        </p:spPr>
        <p:txBody>
          <a:bodyPr/>
          <a:lstStyle/>
          <a:p>
            <a:r>
              <a:rPr lang="el-GR" sz="3600" b="1" dirty="0" smtClean="0"/>
              <a:t>5. Με τι είδους δυσκολίες συνδέεται η κατάχρηση των παιχνιδιών;</a:t>
            </a:r>
            <a:endParaRPr lang="el-GR" sz="3600" dirty="0"/>
          </a:p>
        </p:txBody>
      </p:sp>
      <p:sp>
        <p:nvSpPr>
          <p:cNvPr id="8" name="Content Placeholder 2"/>
          <p:cNvSpPr txBox="1">
            <a:spLocks/>
          </p:cNvSpPr>
          <p:nvPr/>
        </p:nvSpPr>
        <p:spPr>
          <a:xfrm>
            <a:off x="0" y="281940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Τα άτομα που παρουσιάζουν εθισμό στα παιχνίδια έχουν πολλά προβλήματα στην καθημερινότητα τους και τη ψυχική τους διάθεση. Επηρεάζεται η εργασία τους (για τους ενήλικες), η ακαδημαϊκή πορεία ή επίδοση στο σχολείο, οι σχέσεις τους με γονείς και συνομηλίκους, αφού το παιχνίδι γίνεται, όχι απλά η κύρια ασχολία, αλλά το μοναδικό πράγμα που απασχολεί τη σκέψη τους και τη συμπεριφορά τους.</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6200" y="685800"/>
            <a:ext cx="6515102" cy="1143000"/>
          </a:xfrm>
          <a:prstGeom prst="rect">
            <a:avLst/>
          </a:prstGeom>
        </p:spPr>
        <p:txBody>
          <a:bodyPr/>
          <a:lstStyle/>
          <a:p>
            <a:r>
              <a:rPr lang="el-GR" sz="3600" b="1" dirty="0" smtClean="0"/>
              <a:t>6. Ποιες ακατάλληλες συμπεριφορές μπορεί κάποιος να συναντήσει σε έναν εικονικό κόσμο παιχνιδιού;</a:t>
            </a:r>
            <a:endParaRPr lang="el-GR" sz="3600" dirty="0"/>
          </a:p>
        </p:txBody>
      </p:sp>
      <p:sp>
        <p:nvSpPr>
          <p:cNvPr id="8" name="Content Placeholder 2"/>
          <p:cNvSpPr txBox="1">
            <a:spLocks/>
          </p:cNvSpPr>
          <p:nvPr/>
        </p:nvSpPr>
        <p:spPr>
          <a:xfrm>
            <a:off x="0" y="362585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Όπως προαναφέρθηκε, η κοινωνία του παιχνιδιού είναι μια μικρογραφία της κοινωνίας, με όλες τις πιθανές συμπεριφορές να είναι δυνατόν να εμφανιστούν. Τις περισσότερες φορές, η συμπεριφορά ενός παίκτη δεν είναι κατεξοχήν αρνητική, έχει τόσο αρνητικά, όσο και θετικά στοιχεία.</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76200" y="685800"/>
            <a:ext cx="6515102" cy="1143000"/>
          </a:xfrm>
          <a:prstGeom prst="rect">
            <a:avLst/>
          </a:prstGeom>
        </p:spPr>
        <p:txBody>
          <a:bodyPr/>
          <a:lstStyle/>
          <a:p>
            <a:r>
              <a:rPr lang="el-GR" sz="3600" b="1" dirty="0" smtClean="0"/>
              <a:t>7. Πώς θα αντιληφθεί ο γονέας ή ο εκπαιδευτικός ότι το παιδί έχει αρχίσει να καταχράται τα παιχνίδια;</a:t>
            </a:r>
            <a:endParaRPr lang="el-GR" sz="3600" dirty="0"/>
          </a:p>
        </p:txBody>
      </p:sp>
      <p:sp>
        <p:nvSpPr>
          <p:cNvPr id="8" name="Content Placeholder 2"/>
          <p:cNvSpPr txBox="1">
            <a:spLocks/>
          </p:cNvSpPr>
          <p:nvPr/>
        </p:nvSpPr>
        <p:spPr>
          <a:xfrm>
            <a:off x="0" y="3625850"/>
            <a:ext cx="9144000" cy="2851150"/>
          </a:xfrm>
          <a:prstGeom prst="rect">
            <a:avLst/>
          </a:prstGeom>
        </p:spPr>
        <p:txBody>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mn-lt"/>
                <a:ea typeface="MS PGothic" pitchFamily="34" charset="-128"/>
                <a:cs typeface="MS PGothic" pitchFamily="34" charset="-128"/>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mn-lt"/>
                <a:ea typeface="MS PGothic" pitchFamily="34" charset="-128"/>
                <a:cs typeface="MS PGothic" pitchFamily="34" charset="-128"/>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mn-lt"/>
                <a:ea typeface="MS PGothic" pitchFamily="34" charset="-128"/>
                <a:cs typeface="MS PGothic" pitchFamily="34" charset="-128"/>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r>
              <a:rPr lang="el-GR" sz="2400" dirty="0" smtClean="0"/>
              <a:t>Ένα είναι το βασικό γνώρισμα της απαρχής μιας προβληματικής συμπεριφοράς (υπερενασχόληση, εθισμός) από τον παίκτη: το άτομο αρχίζει να αντιλαμβάνεται και να συμπεριφέρεται στο παιχνίδι σαν κάτι περισσότερο από αυτό που είναι, δηλαδή ένα απλό παιχνίδι.</a:t>
            </a:r>
            <a:endParaRPr lang="el-GR" sz="2400" dirty="0"/>
          </a:p>
        </p:txBody>
      </p:sp>
      <p:pic>
        <p:nvPicPr>
          <p:cNvPr id="39938" name="Picture 2" descr="http://internet-safety.sch.gr/images/onlinegames.jpg"/>
          <p:cNvPicPr>
            <a:picLocks noChangeAspect="1" noChangeArrowheads="1"/>
          </p:cNvPicPr>
          <p:nvPr/>
        </p:nvPicPr>
        <p:blipFill>
          <a:blip r:embed="rId4" cstate="print"/>
          <a:srcRect/>
          <a:stretch>
            <a:fillRect/>
          </a:stretch>
        </p:blipFill>
        <p:spPr bwMode="auto">
          <a:xfrm>
            <a:off x="5915025" y="0"/>
            <a:ext cx="3228975" cy="21336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ake-Charge-of-Your-Digital-Life-PowerPoint-Presentation-Security">
  <a:themeElements>
    <a:clrScheme name="Custom 2">
      <a:dk1>
        <a:srgbClr val="000000"/>
      </a:dk1>
      <a:lt1>
        <a:srgbClr val="FFFFFF"/>
      </a:lt1>
      <a:dk2>
        <a:srgbClr val="000000"/>
      </a:dk2>
      <a:lt2>
        <a:srgbClr val="808080"/>
      </a:lt2>
      <a:accent1>
        <a:srgbClr val="16461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 Title and Cont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2" id="{C6A4F9C9-FA91-4C01-916B-FEDEF447E659}" vid="{C0433E25-334E-46C6-9F0C-D2C288DFB750}"/>
    </a:ext>
  </a:extLst>
</a:theme>
</file>

<file path=ppt/theme/theme2.xml><?xml version="1.0" encoding="utf-8"?>
<a:theme xmlns:a="http://schemas.openxmlformats.org/drawingml/2006/main" name="3_Default - Title and Content">
  <a:themeElements>
    <a:clrScheme name="Custom 2">
      <a:dk1>
        <a:srgbClr val="000000"/>
      </a:dk1>
      <a:lt1>
        <a:srgbClr val="FFFFFF"/>
      </a:lt1>
      <a:dk2>
        <a:srgbClr val="000000"/>
      </a:dk2>
      <a:lt2>
        <a:srgbClr val="808080"/>
      </a:lt2>
      <a:accent1>
        <a:srgbClr val="16461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 Title and Cont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2" id="{C6A4F9C9-FA91-4C01-916B-FEDEF447E659}" vid="{FD8EE162-5010-489A-A0B4-2C75A4423BB7}"/>
    </a:ext>
  </a:extLst>
</a:theme>
</file>

<file path=ppt/theme/theme3.xml><?xml version="1.0" encoding="utf-8"?>
<a:theme xmlns:a="http://schemas.openxmlformats.org/drawingml/2006/main" name="4_Default - Title and Content">
  <a:themeElements>
    <a:clrScheme name="Custom 2">
      <a:dk1>
        <a:srgbClr val="000000"/>
      </a:dk1>
      <a:lt1>
        <a:srgbClr val="FFFFFF"/>
      </a:lt1>
      <a:dk2>
        <a:srgbClr val="000000"/>
      </a:dk2>
      <a:lt2>
        <a:srgbClr val="808080"/>
      </a:lt2>
      <a:accent1>
        <a:srgbClr val="16461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 Title and Cont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112" charset="0"/>
            <a:ea typeface="ヒラギノ角ゴ ProN W3" pitchFamily="-112" charset="-128"/>
            <a:sym typeface="Gill Sans" pitchFamily="-112"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2" id="{C6A4F9C9-FA91-4C01-916B-FEDEF447E659}" vid="{1D3D6156-69C2-4668-A7D6-F821E436245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Take-Charge-of-Your-Digital-Life-PowerPoint-Presentation-Security</Template>
  <TotalTime>0</TotalTime>
  <Words>2228</Words>
  <Application>Microsoft Office PowerPoint</Application>
  <PresentationFormat>On-screen Show (4:3)</PresentationFormat>
  <Paragraphs>64</Paragraphs>
  <Slides>16</Slides>
  <Notes>16</Notes>
  <HiddenSlides>0</HiddenSlides>
  <MMClips>1</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Take-Charge-of-Your-Digital-Life-PowerPoint-Presentation-Security</vt:lpstr>
      <vt:lpstr>3_Default - Title and Content</vt:lpstr>
      <vt:lpstr>4_Default - Title and Content</vt:lpstr>
      <vt:lpstr>Διαδικτυακά παιχνίδια</vt:lpstr>
      <vt:lpstr>1. Τι είναι τα διαδικτυακά παιχνίδια;</vt:lpstr>
      <vt:lpstr>2. Ποιες οι διαφορές τους με τα μη διαδικτυακά παιχνίδια και για ποιο λόγο είναι τόσο δημοφιλή;</vt:lpstr>
      <vt:lpstr>Συνέχεια 2ης ερώτησης</vt:lpstr>
      <vt:lpstr>3. Τι τύπους παικτών συναντά κάποιος και πώς διαμορφώνονται  τα κίνητρα τους;</vt:lpstr>
      <vt:lpstr>4. Δημιουργούν τα παιχνίδια εξάρτηση;</vt:lpstr>
      <vt:lpstr>5. Με τι είδους δυσκολίες συνδέεται η κατάχρηση των παιχνιδιών;</vt:lpstr>
      <vt:lpstr>6. Ποιες ακατάλληλες συμπεριφορές μπορεί κάποιος να συναντήσει σε έναν εικονικό κόσμο παιχνιδιού;</vt:lpstr>
      <vt:lpstr>7. Πώς θα αντιληφθεί ο γονέας ή ο εκπαιδευτικός ότι το παιδί έχει αρχίσει να καταχράται τα παιχνίδια;</vt:lpstr>
      <vt:lpstr>8. Τι πρέπει να κάνει ο γονιός ή ο εκπαιδευτικός σε περίπτωση που αντιληφθεί ότι το παιδί καταχράται τα διαδικτυακά παιχνίδια;</vt:lpstr>
      <vt:lpstr>9. Είναι τα παιχνίδια ανεξέλεγκτα;</vt:lpstr>
      <vt:lpstr>Slide 12</vt:lpstr>
      <vt:lpstr>10. Είναι ωφέλιμο να παίζει ένα παιδί ή έφηβος διαδικτυακά παιχνίδια;</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2014-02-24T17:23:39Z</dcterms:created>
  <dcterms:modified xsi:type="dcterms:W3CDTF">2014-03-21T19:39:06Z</dcterms:modified>
</cp:coreProperties>
</file>